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3" r:id="rId5"/>
    <p:sldMasterId id="2147483764" r:id="rId6"/>
    <p:sldMasterId id="214748376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</p:sldIdLst>
  <p:sldSz cy="5143500" cx="9144000"/>
  <p:notesSz cx="6858000" cy="9144000"/>
  <p:embeddedFontLst>
    <p:embeddedFont>
      <p:font typeface="Roboto Thin"/>
      <p:regular r:id="rId63"/>
      <p:bold r:id="rId64"/>
      <p:italic r:id="rId65"/>
      <p:boldItalic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Roboto Medium"/>
      <p:regular r:id="rId71"/>
      <p:bold r:id="rId72"/>
      <p:italic r:id="rId73"/>
      <p:boldItalic r:id="rId74"/>
    </p:embeddedFont>
    <p:embeddedFont>
      <p:font typeface="Amatic SC"/>
      <p:regular r:id="rId75"/>
      <p:bold r:id="rId76"/>
    </p:embeddedFont>
    <p:embeddedFont>
      <p:font typeface="Inconsolata"/>
      <p:regular r:id="rId77"/>
      <p:bold r:id="rId78"/>
    </p:embeddedFont>
    <p:embeddedFont>
      <p:font typeface="Roboto Light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D1338A7-9C8C-4A45-AD49-D32D5E13E604}">
  <a:tblStyle styleId="{6D1338A7-9C8C-4A45-AD49-D32D5E13E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RobotoLight-bold.fntdata"/><Relationship Id="rId82" Type="http://schemas.openxmlformats.org/officeDocument/2006/relationships/font" Target="fonts/RobotoLight-boldItalic.fntdata"/><Relationship Id="rId81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RobotoMedium-italic.fntdata"/><Relationship Id="rId72" Type="http://schemas.openxmlformats.org/officeDocument/2006/relationships/font" Target="fonts/RobotoMedium-bold.fntdata"/><Relationship Id="rId31" Type="http://schemas.openxmlformats.org/officeDocument/2006/relationships/slide" Target="slides/slide23.xml"/><Relationship Id="rId75" Type="http://schemas.openxmlformats.org/officeDocument/2006/relationships/font" Target="fonts/AmaticSC-regular.fntdata"/><Relationship Id="rId30" Type="http://schemas.openxmlformats.org/officeDocument/2006/relationships/slide" Target="slides/slide22.xml"/><Relationship Id="rId74" Type="http://schemas.openxmlformats.org/officeDocument/2006/relationships/font" Target="fonts/RobotoMedium-boldItalic.fntdata"/><Relationship Id="rId33" Type="http://schemas.openxmlformats.org/officeDocument/2006/relationships/slide" Target="slides/slide25.xml"/><Relationship Id="rId77" Type="http://schemas.openxmlformats.org/officeDocument/2006/relationships/font" Target="fonts/Inconsolata-regular.fntdata"/><Relationship Id="rId32" Type="http://schemas.openxmlformats.org/officeDocument/2006/relationships/slide" Target="slides/slide24.xml"/><Relationship Id="rId76" Type="http://schemas.openxmlformats.org/officeDocument/2006/relationships/font" Target="fonts/AmaticSC-bold.fntdata"/><Relationship Id="rId35" Type="http://schemas.openxmlformats.org/officeDocument/2006/relationships/slide" Target="slides/slide27.xml"/><Relationship Id="rId79" Type="http://schemas.openxmlformats.org/officeDocument/2006/relationships/font" Target="fonts/RobotoLight-regular.fntdata"/><Relationship Id="rId34" Type="http://schemas.openxmlformats.org/officeDocument/2006/relationships/slide" Target="slides/slide26.xml"/><Relationship Id="rId78" Type="http://schemas.openxmlformats.org/officeDocument/2006/relationships/font" Target="fonts/Inconsolata-bold.fntdata"/><Relationship Id="rId71" Type="http://schemas.openxmlformats.org/officeDocument/2006/relationships/font" Target="fonts/RobotoMedium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RobotoThin-bold.fntdata"/><Relationship Id="rId63" Type="http://schemas.openxmlformats.org/officeDocument/2006/relationships/font" Target="fonts/RobotoThin-regular.fntdata"/><Relationship Id="rId22" Type="http://schemas.openxmlformats.org/officeDocument/2006/relationships/slide" Target="slides/slide14.xml"/><Relationship Id="rId66" Type="http://schemas.openxmlformats.org/officeDocument/2006/relationships/font" Target="fonts/RobotoThin-boldItalic.fntdata"/><Relationship Id="rId21" Type="http://schemas.openxmlformats.org/officeDocument/2006/relationships/slide" Target="slides/slide13.xml"/><Relationship Id="rId65" Type="http://schemas.openxmlformats.org/officeDocument/2006/relationships/font" Target="fonts/RobotoThin-italic.fntdata"/><Relationship Id="rId24" Type="http://schemas.openxmlformats.org/officeDocument/2006/relationships/slide" Target="slides/slide16.xml"/><Relationship Id="rId68" Type="http://schemas.openxmlformats.org/officeDocument/2006/relationships/font" Target="fonts/Roboto-bold.fntdata"/><Relationship Id="rId23" Type="http://schemas.openxmlformats.org/officeDocument/2006/relationships/slide" Target="slides/slide15.xml"/><Relationship Id="rId67" Type="http://schemas.openxmlformats.org/officeDocument/2006/relationships/font" Target="fonts/Roboto-regular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388849bb6_7_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6" name="Google Shape;2046;g3388849bb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388849bb6_7_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3388849bb6_7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5" name="Google Shape;2135;g3388849bb6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g3388849bb6_7_5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3388849bb6_7_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2" name="Google Shape;2152;g3388849bb6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g3388849bb6_7_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4c71db0298_0_211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9" name="Google Shape;2169;g4c71db0298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g4c71db0298_0_211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546a040fec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546a040fec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4c71db0298_0_206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6" name="Google Shape;2186;g4c71db0298_0_2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Google Shape;2187;g4c71db0298_0_20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46a040fec_0_2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46a040fec_0_2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4e0e62bf5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4e0e62bf5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c71db0298_0_218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8" name="Google Shape;2218;g4c71db0298_0_2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4c71db0298_0_21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4e0e62bf5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4e0e62bf5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c71db0298_0_219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2" name="Google Shape;2242;g4c71db0298_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4c71db0298_0_219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388849bb6_7_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4" name="Google Shape;2054;g3388849bb6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388849bb6_7_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e0e62bf5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4e0e62bf5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4c71db0298_0_221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6" name="Google Shape;2266;g4c71db0298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4c71db0298_0_22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6a040fec_0_3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6a040fec_0_3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6a040fec_0_4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6a040fec_0_4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4c71db0298_0_227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8" name="Google Shape;2308;g4c71db0298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g4c71db0298_0_22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c71db0298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4c71db0298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4e0e62bf5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4e0e62bf5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4c71db0298_0_229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g4c71db0298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4c71db0298_0_22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4c71db0298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4c71db0298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388849bb6_7_21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3" name="Google Shape;2373;g3388849bb6_7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388849bb6_7_2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388849bb6_7_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1" name="Google Shape;2061;g3388849bb6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g3388849bb6_7_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849bb6_7_22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0" name="Google Shape;2390;g3388849bb6_7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388849bb6_7_22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388849bb6_7_2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g3388849bb6_7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388849bb6_7_2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88849bb6_7_24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1" name="Google Shape;2411;g3388849bb6_7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g3388849bb6_7_24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3388849bb6_7_26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2" name="Google Shape;2422;g3388849bb6_7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3388849bb6_7_26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849bb6_7_28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3" name="Google Shape;2433;g3388849bb6_7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3388849bb6_7_28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388849bb6_7_3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4" name="Google Shape;2444;g3388849bb6_7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388849bb6_7_3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4e0e62bf5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4e0e62bf5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46a040fec_0_413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2" name="Google Shape;2462;g546a040fec_0_4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546a040fec_0_41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566876ac6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566876ac6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e0e62bf5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e0e62bf5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388849bb6_7_1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3" name="Google Shape;2073;g3388849bb6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3388849bb6_7_1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849bb6_7_34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7" name="Google Shape;2497;g3388849bb6_7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g3388849bb6_7_34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4e0e62bf5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4e0e62bf5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849bb6_7_35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7" name="Google Shape;2517;g3388849bb6_7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g3388849bb6_7_3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7e73b39d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7e73b39d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7e73b39d52_0_1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2" name="Google Shape;2542;g7e73b39d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g7e73b39d52_0_1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3388849bb6_7_3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6" name="Google Shape;2556;g3388849bb6_7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7" name="Google Shape;2557;g3388849bb6_7_37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e0e62bf5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4e0e62bf5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3388849bb6_7_3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2" name="Google Shape;2572;g3388849bb6_7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3" name="Google Shape;2573;g3388849bb6_7_3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3388849bb6_7_38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2" name="Google Shape;2592;g3388849bb6_7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shutterstock_288649979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3" name="Google Shape;2593;g3388849bb6_7_3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3388849bb6_7_3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0" name="Google Shape;2600;g3388849bb6_7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g3388849bb6_7_3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388849bb6_7_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0" name="Google Shape;2080;g3388849bb6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388849bb6_7_2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3388849bb6_7_39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7" name="Google Shape;2607;g3388849bb6_7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8" name="Google Shape;2608;g3388849bb6_7_39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4e267e0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4e267e0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4e267e09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4e267e09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3388849bb6_7_42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4" name="Google Shape;2634;g3388849bb6_7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5" name="Google Shape;2635;g3388849bb6_7_4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3388849bb6_7_4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1" name="Google Shape;2641;g3388849bb6_7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Google Shape;2642;g3388849bb6_7_4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388849bb6_7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8" name="Google Shape;2088;g3388849bb6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388849bb6_7_2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4c71db0298_0_202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2" name="Google Shape;2102;g4c71db0298_0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g4c71db0298_0_20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388849bb6_7_4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0" name="Google Shape;2110;g3388849bb6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3388849bb6_7_4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4c71db0298_0_205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7" name="Google Shape;2127;g4c71db0298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g4c71db0298_0_205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51.png"/><Relationship Id="rId5" Type="http://schemas.openxmlformats.org/officeDocument/2006/relationships/image" Target="../media/image149.png"/><Relationship Id="rId6" Type="http://schemas.openxmlformats.org/officeDocument/2006/relationships/image" Target="../media/image155.png"/><Relationship Id="rId7" Type="http://schemas.openxmlformats.org/officeDocument/2006/relationships/image" Target="../media/image15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4.png"/><Relationship Id="rId3" Type="http://schemas.openxmlformats.org/officeDocument/2006/relationships/image" Target="../media/image163.png"/><Relationship Id="rId4" Type="http://schemas.openxmlformats.org/officeDocument/2006/relationships/image" Target="../media/image169.png"/><Relationship Id="rId5" Type="http://schemas.openxmlformats.org/officeDocument/2006/relationships/image" Target="../media/image166.png"/><Relationship Id="rId6" Type="http://schemas.openxmlformats.org/officeDocument/2006/relationships/image" Target="../media/image18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6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204.png"/><Relationship Id="rId7" Type="http://schemas.openxmlformats.org/officeDocument/2006/relationships/image" Target="../media/image175.png"/><Relationship Id="rId8" Type="http://schemas.openxmlformats.org/officeDocument/2006/relationships/image" Target="../media/image17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77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9" Type="http://schemas.openxmlformats.org/officeDocument/2006/relationships/image" Target="../media/image191.png"/><Relationship Id="rId5" Type="http://schemas.openxmlformats.org/officeDocument/2006/relationships/image" Target="../media/image187.png"/><Relationship Id="rId6" Type="http://schemas.openxmlformats.org/officeDocument/2006/relationships/image" Target="../media/image189.png"/><Relationship Id="rId7" Type="http://schemas.openxmlformats.org/officeDocument/2006/relationships/image" Target="../media/image188.png"/><Relationship Id="rId8" Type="http://schemas.openxmlformats.org/officeDocument/2006/relationships/image" Target="../media/image190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Relationship Id="rId3" Type="http://schemas.openxmlformats.org/officeDocument/2006/relationships/image" Target="../media/image21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4.png"/><Relationship Id="rId3" Type="http://schemas.openxmlformats.org/officeDocument/2006/relationships/image" Target="../media/image21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10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70.png"/><Relationship Id="rId4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4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8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68.png"/><Relationship Id="rId8" Type="http://schemas.openxmlformats.org/officeDocument/2006/relationships/image" Target="../media/image7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7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5" Type="http://schemas.openxmlformats.org/officeDocument/2006/relationships/image" Target="../media/image77.png"/><Relationship Id="rId6" Type="http://schemas.openxmlformats.org/officeDocument/2006/relationships/image" Target="../media/image8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86.png"/><Relationship Id="rId7" Type="http://schemas.openxmlformats.org/officeDocument/2006/relationships/image" Target="../media/image97.png"/><Relationship Id="rId8" Type="http://schemas.openxmlformats.org/officeDocument/2006/relationships/image" Target="../media/image8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9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5" Type="http://schemas.openxmlformats.org/officeDocument/2006/relationships/image" Target="../media/image90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1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Relationship Id="rId3" Type="http://schemas.openxmlformats.org/officeDocument/2006/relationships/image" Target="../media/image1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110.png"/><Relationship Id="rId4" Type="http://schemas.openxmlformats.org/officeDocument/2006/relationships/image" Target="../media/image9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110.png"/><Relationship Id="rId4" Type="http://schemas.openxmlformats.org/officeDocument/2006/relationships/image" Target="../media/image10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110.png"/><Relationship Id="rId4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Relationship Id="rId3" Type="http://schemas.openxmlformats.org/officeDocument/2006/relationships/image" Target="../media/image10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0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20.png"/><Relationship Id="rId4" Type="http://schemas.openxmlformats.org/officeDocument/2006/relationships/image" Target="../media/image11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50.png"/><Relationship Id="rId4" Type="http://schemas.openxmlformats.org/officeDocument/2006/relationships/image" Target="../media/image12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97.png"/><Relationship Id="rId4" Type="http://schemas.openxmlformats.org/officeDocument/2006/relationships/image" Target="../media/image12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21.png"/><Relationship Id="rId4" Type="http://schemas.openxmlformats.org/officeDocument/2006/relationships/image" Target="../media/image123.png"/><Relationship Id="rId5" Type="http://schemas.openxmlformats.org/officeDocument/2006/relationships/image" Target="../media/image12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2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3.png"/><Relationship Id="rId4" Type="http://schemas.openxmlformats.org/officeDocument/2006/relationships/image" Target="../media/image131.png"/><Relationship Id="rId5" Type="http://schemas.openxmlformats.org/officeDocument/2006/relationships/image" Target="../media/image134.png"/><Relationship Id="rId6" Type="http://schemas.openxmlformats.org/officeDocument/2006/relationships/image" Target="../media/image13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5.png"/><Relationship Id="rId4" Type="http://schemas.openxmlformats.org/officeDocument/2006/relationships/image" Target="../media/image131.png"/><Relationship Id="rId5" Type="http://schemas.openxmlformats.org/officeDocument/2006/relationships/image" Target="../media/image137.png"/><Relationship Id="rId6" Type="http://schemas.openxmlformats.org/officeDocument/2006/relationships/image" Target="../media/image13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png"/><Relationship Id="rId3" Type="http://schemas.openxmlformats.org/officeDocument/2006/relationships/image" Target="../media/image200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9" name="Google Shape;1689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2" name="Google Shape;1692;p10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0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0" name="Google Shape;1700;p10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0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1" name="Google Shape;1751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4" name="Google Shape;1764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7" name="Google Shape;1767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1" name="Google Shape;1791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10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0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0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5" name="Google Shape;1845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3" name="Google Shape;187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5" name="Google Shape;1875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2" name="Google Shape;1902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1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1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1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1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1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1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1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1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1" name="Google Shape;1931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4" name="Google Shape;1964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5" name="Google Shape;1995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6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6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2" name="Google Shape;1052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3" name="Google Shape;1073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7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7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5" name="Google Shape;113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6" name="Google Shape;113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7" name="Google Shape;1137;p8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9" name="Google Shape;1139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7" name="Google Shape;1147;p8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3" name="Google Shape;115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8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6" name="Google Shape;1156;p8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8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8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8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4" name="Google Shape;117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8" name="Google Shape;1178;p8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8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5" name="Google Shape;1185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7" name="Google Shape;118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8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8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7" name="Google Shape;1207;p8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2" name="Google Shape;1212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6" name="Google Shape;121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" name="Google Shape;1229;p8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5" name="Google Shape;1235;p8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4" name="Google Shape;1244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6" name="Google Shape;1246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8" name="Google Shape;124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8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4" name="Google Shape;1274;p8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5" name="Google Shape;1285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8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8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8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8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8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1" name="Google Shape;136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9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9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9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9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0" name="Google Shape;141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9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5" name="Google Shape;1455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9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9" name="Google Shape;1479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1" name="Google Shape;1481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6" name="Google Shape;1486;p9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9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2" name="Google Shape;1492;p9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9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6" name="Google Shape;1516;p9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9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9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9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9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9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9" name="Google Shape;1609;p9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9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Google Shape;1625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2" name="Google Shape;1632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7" name="Google Shape;1647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3" name="Google Shape;1653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4" name="Google Shape;1654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7" name="Google Shape;1667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9" name="Google Shape;1669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4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4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18.png"/><Relationship Id="rId5" Type="http://schemas.openxmlformats.org/officeDocument/2006/relationships/image" Target="../media/image235.png"/><Relationship Id="rId6" Type="http://schemas.openxmlformats.org/officeDocument/2006/relationships/image" Target="../media/image2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2.png"/><Relationship Id="rId4" Type="http://schemas.openxmlformats.org/officeDocument/2006/relationships/image" Target="../media/image2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22.png"/><Relationship Id="rId5" Type="http://schemas.openxmlformats.org/officeDocument/2006/relationships/image" Target="../media/image221.png"/><Relationship Id="rId6" Type="http://schemas.openxmlformats.org/officeDocument/2006/relationships/image" Target="../media/image2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4.png"/><Relationship Id="rId4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6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9.png"/><Relationship Id="rId4" Type="http://schemas.openxmlformats.org/officeDocument/2006/relationships/image" Target="../media/image2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6.png"/><Relationship Id="rId4" Type="http://schemas.openxmlformats.org/officeDocument/2006/relationships/image" Target="../media/image2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2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3.2</a:t>
            </a:r>
            <a:endParaRPr/>
          </a:p>
        </p:txBody>
      </p:sp>
      <p:sp>
        <p:nvSpPr>
          <p:cNvPr id="2050" name="Google Shape;2050;p1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51" name="Google Shape;2051;p1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8" name="Google Shape;2138;p128"/>
          <p:cNvGraphicFramePr/>
          <p:nvPr/>
        </p:nvGraphicFramePr>
        <p:xfrm>
          <a:off x="1131925" y="246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139" name="Google Shape;213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401" y="2436813"/>
            <a:ext cx="2668501" cy="118982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0" name="Google Shape;2140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400" y="3816857"/>
            <a:ext cx="2668501" cy="9095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1" name="Google Shape;2141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 vs. JavaScript popup boxes</a:t>
            </a:r>
            <a:endParaRPr/>
          </a:p>
        </p:txBody>
      </p:sp>
      <p:sp>
        <p:nvSpPr>
          <p:cNvPr id="2142" name="Google Shape;2142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43" name="Google Shape;2143;p128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28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5" name="Google Shape;2145;p128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28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pop-up message to the user.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7" name="Google Shape;2147;p12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2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9" name="Google Shape;2149;p128"/>
          <p:cNvGraphicFramePr/>
          <p:nvPr/>
        </p:nvGraphicFramePr>
        <p:xfrm>
          <a:off x="2080625" y="386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37860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900" y="2277728"/>
            <a:ext cx="2707589" cy="10879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6" name="Google Shape;2156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150" y="3478161"/>
            <a:ext cx="2784556" cy="132597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7" name="Google Shape;2157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Console.log vs. JavaScript popup boxes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8" name="Google Shape;2158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59" name="Google Shape;2159;p12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29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true/false popup.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129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29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promp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popup with a text-box input.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3" name="Google Shape;2163;p12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5" name="Google Shape;2165;p129"/>
          <p:cNvGraphicFramePr/>
          <p:nvPr/>
        </p:nvGraphicFramePr>
        <p:xfrm>
          <a:off x="1006050" y="245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66" name="Google Shape;2166;p129"/>
          <p:cNvGraphicFramePr/>
          <p:nvPr/>
        </p:nvGraphicFramePr>
        <p:xfrm>
          <a:off x="174325" y="377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57352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prompt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73" name="Google Shape;217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30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0" name="Google Shape;2180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2182" name="Google Shape;2182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{ } curly brackets.</a:t>
            </a:r>
            <a:endParaRPr/>
          </a:p>
        </p:txBody>
      </p:sp>
      <p:graphicFrame>
        <p:nvGraphicFramePr>
          <p:cNvPr id="2183" name="Google Shape;2183;p131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90" name="Google Shape;219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32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7" name="Google Shape;2197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2199" name="Google Shape;2199;p13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33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 type of variable that are collections.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3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3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33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objects,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4" name="Google Shape;2204;p133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5" name="Google Shape;2205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133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"Tommy"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"Doug"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"Oblina"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3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3 minutes</a:t>
            </a:r>
            <a:endParaRPr/>
          </a:p>
        </p:txBody>
      </p:sp>
      <p:sp>
        <p:nvSpPr>
          <p:cNvPr id="2223" name="Google Shape;2223;p13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24" name="Google Shape;2224;p13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35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Re-examine the file sent to you during yesterday’s class.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3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35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5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See if you can better understand how it works—at this point in today’s class.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5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Prepare to share once the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0" name="Google Shape;2230;p1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929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8" name="Google Shape;2238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5 minutes</a:t>
            </a:r>
            <a:endParaRPr/>
          </a:p>
        </p:txBody>
      </p:sp>
      <p:sp>
        <p:nvSpPr>
          <p:cNvPr id="2247" name="Google Shape;2247;p1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48" name="Google Shape;2248;p137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37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the instructions provided in the file to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each of the names in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coolPeople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variable.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3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37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37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should be repeating the same line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times.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3" name="Google Shape;2253;p137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once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4" name="Google Shape;2254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3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58" name="Google Shape;2058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Setting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2" name="Google Shape;2262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3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Setting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0" name="Google Shape;2270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5 minutes</a:t>
            </a:r>
            <a:endParaRPr/>
          </a:p>
        </p:txBody>
      </p:sp>
      <p:sp>
        <p:nvSpPr>
          <p:cNvPr id="2271" name="Google Shape;2271;p1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72" name="Google Shape;2272;p13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9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the instructions in the file provided to convert each item in the array to lowercase.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39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39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 sure to only add in lines of code where instructed.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9"/>
          <p:cNvSpPr txBox="1"/>
          <p:nvPr>
            <p:ph idx="3" type="subTitle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use the method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Research if you don’t remember how to use it.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3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3279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39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39"/>
          <p:cNvSpPr txBox="1"/>
          <p:nvPr>
            <p:ph idx="4" type="subTitle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3" name="Google Shape;2283;p13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89" name="Google Shape;2289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0" name="Google Shape;229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40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292" name="Google Shape;2292;p140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3" name="Google Shape;2293;p140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99" name="Google Shape;2299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0" name="Google Shape;2300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 txBox="1"/>
          <p:nvPr>
            <p:ph idx="1" type="subTitle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302" name="Google Shape;2302;p141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3" name="Google Shape;2303;p141"/>
          <p:cNvGraphicFramePr/>
          <p:nvPr/>
        </p:nvGraphicFramePr>
        <p:xfrm>
          <a:off x="455150" y="2852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04" name="Google Shape;230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5225" y="29020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41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312" name="Google Shape;23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42"/>
          <p:cNvSpPr txBox="1"/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14" name="Google Shape;2314;p142"/>
          <p:cNvGraphicFramePr/>
          <p:nvPr/>
        </p:nvGraphicFramePr>
        <p:xfrm>
          <a:off x="836150" y="3004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15" name="Google Shape;231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225" y="30544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42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322" name="Google Shape;2322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23" name="Google Shape;2323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highlight>
                  <a:srgbClr val="FFFF00"/>
                </a:highlight>
              </a:rPr>
              <a:t>Repeated Code!</a:t>
            </a:r>
            <a:r>
              <a:rPr lang="en">
                <a:highlight>
                  <a:srgbClr val="FFFF00"/>
                </a:highlight>
              </a:rPr>
              <a:t> </a:t>
            </a:r>
            <a:r>
              <a:rPr lang="en"/>
              <a:t>Let’s be more efficient.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24" name="Google Shape;2324;p143"/>
          <p:cNvGraphicFramePr/>
          <p:nvPr/>
        </p:nvGraphicFramePr>
        <p:xfrm>
          <a:off x="836150" y="178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25" name="Google Shape;2325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6225" y="18352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43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4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or Loop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4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5 minutes</a:t>
            </a:r>
            <a:endParaRPr/>
          </a:p>
        </p:txBody>
      </p:sp>
      <p:sp>
        <p:nvSpPr>
          <p:cNvPr id="2341" name="Google Shape;2341;p14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42" name="Google Shape;2342;p14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145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a few moments trying to dissect the code sent to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45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145"/>
          <p:cNvSpPr txBox="1"/>
          <p:nvPr>
            <p:ph idx="3" type="subTitle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8" name="Google Shape;2348;p1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1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4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45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45"/>
          <p:cNvSpPr txBox="1"/>
          <p:nvPr>
            <p:ph idx="4" type="subTitle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3" name="Google Shape;2353;p1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59" name="Google Shape;235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60" name="Google Shape;2360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loops are </a:t>
            </a:r>
            <a:r>
              <a:rPr b="1" lang="en"/>
              <a:t>critical</a:t>
            </a:r>
            <a:r>
              <a:rPr lang="en"/>
              <a:t> in programming. </a:t>
            </a:r>
            <a:br>
              <a:rPr lang="en"/>
            </a:br>
            <a:r>
              <a:rPr lang="en"/>
              <a:t>We use for loops to run </a:t>
            </a:r>
            <a:r>
              <a:rPr b="1" lang="en"/>
              <a:t>repeated blocks of code</a:t>
            </a:r>
            <a:r>
              <a:rPr lang="en"/>
              <a:t> over a set period.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for loop is composed of 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Kevin\Desktop\ary.PNG" id="2361" name="Google Shape;236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628" y="309705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6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6"/>
          <p:cNvSpPr txBox="1"/>
          <p:nvPr>
            <p:ph idx="1" type="subTitle"/>
          </p:nvPr>
        </p:nvSpPr>
        <p:spPr>
          <a:xfrm>
            <a:off x="3330650" y="151338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declaration or counter (iterator)</a:t>
            </a:r>
            <a:endParaRPr/>
          </a:p>
        </p:txBody>
      </p:sp>
      <p:pic>
        <p:nvPicPr>
          <p:cNvPr id="2364" name="Google Shape;2364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6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46"/>
          <p:cNvSpPr txBox="1"/>
          <p:nvPr>
            <p:ph idx="2" type="subTitle"/>
          </p:nvPr>
        </p:nvSpPr>
        <p:spPr>
          <a:xfrm>
            <a:off x="3318350" y="2017825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oop condition</a:t>
            </a:r>
            <a:endParaRPr/>
          </a:p>
        </p:txBody>
      </p:sp>
      <p:pic>
        <p:nvPicPr>
          <p:cNvPr id="2367" name="Google Shape;2367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46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46"/>
          <p:cNvSpPr txBox="1"/>
          <p:nvPr>
            <p:ph idx="3" type="subTitle"/>
          </p:nvPr>
        </p:nvSpPr>
        <p:spPr>
          <a:xfrm>
            <a:off x="3330650" y="254553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teration (addition)</a:t>
            </a:r>
            <a:endParaRPr/>
          </a:p>
        </p:txBody>
      </p:sp>
      <p:pic>
        <p:nvPicPr>
          <p:cNvPr id="2370" name="Google Shape;2370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376" name="Google Shape;2376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8532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7"/>
          <p:cNvSpPr/>
          <p:nvPr/>
        </p:nvSpPr>
        <p:spPr>
          <a:xfrm>
            <a:off x="2382525" y="2115950"/>
            <a:ext cx="504900" cy="237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47"/>
          <p:cNvSpPr/>
          <p:nvPr/>
        </p:nvSpPr>
        <p:spPr>
          <a:xfrm>
            <a:off x="3956575" y="2115950"/>
            <a:ext cx="504900" cy="2356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47"/>
          <p:cNvSpPr/>
          <p:nvPr/>
        </p:nvSpPr>
        <p:spPr>
          <a:xfrm rot="-2043">
            <a:off x="5429675" y="2116100"/>
            <a:ext cx="504900" cy="2356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47"/>
          <p:cNvSpPr/>
          <p:nvPr/>
        </p:nvSpPr>
        <p:spPr>
          <a:xfrm>
            <a:off x="2306625" y="1778750"/>
            <a:ext cx="656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47"/>
          <p:cNvSpPr/>
          <p:nvPr/>
        </p:nvSpPr>
        <p:spPr>
          <a:xfrm>
            <a:off x="3026375" y="1778775"/>
            <a:ext cx="24033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47"/>
          <p:cNvSpPr txBox="1"/>
          <p:nvPr/>
        </p:nvSpPr>
        <p:spPr>
          <a:xfrm>
            <a:off x="2077725" y="4408350"/>
            <a:ext cx="1422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Iterator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147"/>
          <p:cNvSpPr txBox="1"/>
          <p:nvPr/>
        </p:nvSpPr>
        <p:spPr>
          <a:xfrm>
            <a:off x="3575575" y="4308800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7"/>
          <p:cNvSpPr txBox="1"/>
          <p:nvPr/>
        </p:nvSpPr>
        <p:spPr>
          <a:xfrm>
            <a:off x="5078225" y="4308800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Increment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147"/>
          <p:cNvSpPr/>
          <p:nvPr/>
        </p:nvSpPr>
        <p:spPr>
          <a:xfrm>
            <a:off x="5459225" y="1774525"/>
            <a:ext cx="395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87" name="Google Shape;2387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65" name="Google Shape;2065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2066" name="Google Shape;2066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67" name="Google Shape;2067;p121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2068" name="Google Shape;2068;p12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2069" name="Google Shape;2069;p12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2070" name="Google Shape;2070;p12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393" name="Google Shape;2393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720" y="1520699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148"/>
          <p:cNvSpPr/>
          <p:nvPr/>
        </p:nvSpPr>
        <p:spPr>
          <a:xfrm>
            <a:off x="6033850" y="2656725"/>
            <a:ext cx="1384800" cy="32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48"/>
          <p:cNvSpPr/>
          <p:nvPr/>
        </p:nvSpPr>
        <p:spPr>
          <a:xfrm>
            <a:off x="988875" y="2656725"/>
            <a:ext cx="799800" cy="32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97" name="Google Shape;2397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between the { } gets repeated each time the iterator is smaller than the condition (in this case, as long as  i &lt; 4).</a:t>
            </a:r>
            <a:endParaRPr/>
          </a:p>
        </p:txBody>
      </p:sp>
      <p:sp>
        <p:nvSpPr>
          <p:cNvPr id="2398" name="Google Shape;2398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04" name="Google Shape;2404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9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407" name="Google Shape;240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  <p:sp>
        <p:nvSpPr>
          <p:cNvPr id="2408" name="Google Shape;240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14" name="Google Shape;2414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8424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416" name="Google Shape;2416;p150"/>
          <p:cNvSpPr txBox="1"/>
          <p:nvPr>
            <p:ph idx="1" type="subTitle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anchorCtr="0" anchor="t" bIns="91425" lIns="19202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0 …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Carrots”)</a:t>
            </a:r>
            <a:endParaRPr/>
          </a:p>
        </p:txBody>
      </p:sp>
      <p:sp>
        <p:nvSpPr>
          <p:cNvPr id="2417" name="Google Shape;2417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18" name="Google Shape;2418;p150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9" name="Google Shape;2419;p150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25" name="Google Shape;242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7662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51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657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1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Peas”)</a:t>
            </a:r>
            <a:endParaRPr/>
          </a:p>
        </p:txBody>
      </p:sp>
      <p:graphicFrame>
        <p:nvGraphicFramePr>
          <p:cNvPr id="2427" name="Google Shape;2427;p151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28" name="Google Shape;2428;p151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36" name="Google Shape;2436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890" y="7115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39" name="Google Shape;2439;p152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14630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2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Lettuce”)</a:t>
            </a:r>
            <a:endParaRPr/>
          </a:p>
        </p:txBody>
      </p:sp>
      <p:graphicFrame>
        <p:nvGraphicFramePr>
          <p:cNvPr id="2440" name="Google Shape;2440;p152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41" name="Google Shape;2441;p152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47" name="Google Shape;244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15" y="753575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50" name="Google Shape;2450;p153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200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3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Tomatoes”)</a:t>
            </a:r>
            <a:endParaRPr/>
          </a:p>
        </p:txBody>
      </p:sp>
      <p:graphicFrame>
        <p:nvGraphicFramePr>
          <p:cNvPr id="2451" name="Google Shape;2451;p153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52" name="Google Shape;2452;p153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5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Loop Zoo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6" name="Google Shape;2466;p15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467" name="Google Shape;2467;p15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68" name="Google Shape;2468;p155"/>
          <p:cNvGraphicFramePr/>
          <p:nvPr/>
        </p:nvGraphicFramePr>
        <p:xfrm>
          <a:off x="1352550" y="272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469" name="Google Shape;2469;p155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55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471" name="Google Shape;2471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3" name="Google Shape;2473;p155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rewriting the code below using a for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loop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4" name="Google Shape;2474;p155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p155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476" name="Google Shape;2476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8" name="Google Shape;2478;p155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9" name="Google Shape;2479;p155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480" name="Google Shape;2480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2" name="Google Shape;2482;p155"/>
          <p:cNvSpPr txBox="1"/>
          <p:nvPr>
            <p:ph idx="2" type="subTitle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55"/>
          <p:cNvSpPr txBox="1"/>
          <p:nvPr>
            <p:ph idx="3" type="subTitle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Another Loop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  <p:sp>
        <p:nvSpPr>
          <p:cNvPr id="2077" name="Google Shape;2077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/>
          <p:nvPr/>
        </p:nvSpPr>
        <p:spPr>
          <a:xfrm>
            <a:off x="442500" y="1183050"/>
            <a:ext cx="7058700" cy="257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Another Loop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scratch, create a for loop that prints the following lines: </a:t>
            </a:r>
            <a:endParaRPr/>
          </a:p>
        </p:txBody>
      </p:sp>
      <p:sp>
        <p:nvSpPr>
          <p:cNvPr id="2503" name="Google Shape;2503;p1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504" name="Google Shape;2504;p1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05" name="Google Shape;25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3895399"/>
            <a:ext cx="875552" cy="8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58"/>
          <p:cNvSpPr txBox="1"/>
          <p:nvPr/>
        </p:nvSpPr>
        <p:spPr>
          <a:xfrm>
            <a:off x="817500" y="1231779"/>
            <a:ext cx="63123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0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1 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2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3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4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07" name="Google Shape;2507;p158"/>
          <p:cNvSpPr txBox="1"/>
          <p:nvPr/>
        </p:nvSpPr>
        <p:spPr>
          <a:xfrm>
            <a:off x="1120550" y="4215500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time, don’t use an array!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5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520" name="Google Shape;2520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125" y="1642450"/>
            <a:ext cx="7187126" cy="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2" name="Google Shape;2522;p16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523" name="Google Shape;2523;p1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24" name="Google Shape;2524;p160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60"/>
          <p:cNvSpPr txBox="1"/>
          <p:nvPr>
            <p:ph idx="1" type="subTitle"/>
          </p:nvPr>
        </p:nvSpPr>
        <p:spPr>
          <a:xfrm>
            <a:off x="12225" y="940800"/>
            <a:ext cx="8521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Starting from scratch, write code that loops through the following array: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60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60"/>
          <p:cNvSpPr/>
          <p:nvPr/>
        </p:nvSpPr>
        <p:spPr>
          <a:xfrm>
            <a:off x="1352550" y="32339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60"/>
          <p:cNvSpPr txBox="1"/>
          <p:nvPr>
            <p:ph idx="2" type="subTitle"/>
          </p:nvPr>
        </p:nvSpPr>
        <p:spPr>
          <a:xfrm>
            <a:off x="-12225" y="2538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to display the name of each animal on the farm.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60"/>
          <p:cNvSpPr txBox="1"/>
          <p:nvPr>
            <p:ph idx="3" type="subTitle"/>
          </p:nvPr>
        </p:nvSpPr>
        <p:spPr>
          <a:xfrm>
            <a:off x="0" y="32363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.charAt()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method (research it), check if the first letter in the animal’s name begins with a “c” or “o”. If it does, create an alert saying: “Starts with c or an o!”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0" name="Google Shape;2530;p16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6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531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6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24233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6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Random Numbers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6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Random Numbers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6" name="Google Shape;2546;p16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7 minutes</a:t>
            </a:r>
            <a:endParaRPr/>
          </a:p>
        </p:txBody>
      </p:sp>
      <p:sp>
        <p:nvSpPr>
          <p:cNvPr id="2547" name="Google Shape;2547;p16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48" name="Google Shape;2548;p162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62"/>
          <p:cNvSpPr txBox="1"/>
          <p:nvPr>
            <p:ph idx="1" type="subTitle"/>
          </p:nvPr>
        </p:nvSpPr>
        <p:spPr>
          <a:xfrm>
            <a:off x="12225" y="940800"/>
            <a:ext cx="8521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Research how to use </a:t>
            </a:r>
            <a:r>
              <a:rPr lang="en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generate a whole number between 1 and 10.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0" name="Google Shape;2550;p162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62"/>
          <p:cNvSpPr txBox="1"/>
          <p:nvPr>
            <p:ph idx="2" type="subTitle"/>
          </p:nvPr>
        </p:nvSpPr>
        <p:spPr>
          <a:xfrm>
            <a:off x="-12225" y="1700150"/>
            <a:ext cx="8439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21-RandomNumbers/Unsolved and modify the code so that is logs random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whole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numbers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from 1 to 10 inclusive.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2" name="Google Shape;2552;p16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6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with the Person Next to You!</a:t>
            </a:r>
            <a:endParaRPr/>
          </a:p>
        </p:txBody>
      </p:sp>
      <p:sp>
        <p:nvSpPr>
          <p:cNvPr id="2560" name="Google Shape;2560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five rounds.</a:t>
            </a:r>
            <a:endParaRPr/>
          </a:p>
        </p:txBody>
      </p:sp>
      <p:sp>
        <p:nvSpPr>
          <p:cNvPr id="2561" name="Google Shape;2561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62" name="Google Shape;256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62" y="1481625"/>
            <a:ext cx="7919074" cy="2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Group </a:t>
            </a:r>
            <a:r>
              <a:rPr b="1" lang="en" sz="3000">
                <a:solidFill>
                  <a:schemeClr val="dk1"/>
                </a:solidFill>
              </a:rPr>
              <a:t>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Pseudocode Rock-Paper-Scissors (RPS)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Pseudocode RPS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6" name="Google Shape;2576;p1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8 minutes</a:t>
            </a:r>
            <a:endParaRPr/>
          </a:p>
        </p:txBody>
      </p:sp>
      <p:sp>
        <p:nvSpPr>
          <p:cNvPr id="2577" name="Google Shape;2577;p1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78" name="Google Shape;2578;p165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65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a few moments outlining all the steps and conditions that go into a single game of rock paper scissors.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0" name="Google Shape;2580;p16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65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65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break it down into steps that you could “code out.”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3" name="Google Shape;2583;p165"/>
          <p:cNvSpPr txBox="1"/>
          <p:nvPr>
            <p:ph idx="3" type="subTitle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Think of basic elements like loops, if-then statements, arrays, alerts,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4" name="Google Shape;2584;p16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16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16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p165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65"/>
          <p:cNvSpPr txBox="1"/>
          <p:nvPr>
            <p:ph idx="4" type="subTitle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your outlined approach.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9" name="Google Shape;2589;p16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96" name="Google Shape;2596;p166"/>
          <p:cNvSpPr txBox="1"/>
          <p:nvPr>
            <p:ph type="title"/>
          </p:nvPr>
        </p:nvSpPr>
        <p:spPr>
          <a:xfrm>
            <a:off x="274350" y="556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just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pseudocoded!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7" name="Google Shape;259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00" y="1349150"/>
            <a:ext cx="3567475" cy="3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67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now, for the rest of the class … 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will be coding it out!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4" name="Google Shape;2604;p1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084" name="Google Shape;20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23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s JavaScript?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68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Don’t worry.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We’ll be here to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you along the way.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1" name="Google Shape;2611;p1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60 minutes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1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Jumping for JavaScript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6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Group Challenge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(4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7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Suggested Time: 60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170"/>
          <p:cNvSpPr/>
          <p:nvPr/>
        </p:nvSpPr>
        <p:spPr>
          <a:xfrm>
            <a:off x="1328025" y="878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70"/>
          <p:cNvSpPr txBox="1"/>
          <p:nvPr>
            <p:ph idx="1" type="subTitle"/>
          </p:nvPr>
        </p:nvSpPr>
        <p:spPr>
          <a:xfrm>
            <a:off x="-12300" y="897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groups of four, begin the process of coding out the rock-paper-scissors game. </a:t>
            </a:r>
            <a:endParaRPr sz="1200"/>
          </a:p>
        </p:txBody>
      </p:sp>
      <p:pic>
        <p:nvPicPr>
          <p:cNvPr id="2628" name="Google Shape;2628;p17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05243" y="9022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170"/>
          <p:cNvSpPr/>
          <p:nvPr/>
        </p:nvSpPr>
        <p:spPr>
          <a:xfrm>
            <a:off x="1328025" y="1671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70"/>
          <p:cNvSpPr txBox="1"/>
          <p:nvPr>
            <p:ph idx="2" type="subTitle"/>
          </p:nvPr>
        </p:nvSpPr>
        <p:spPr>
          <a:xfrm>
            <a:off x="-12300" y="1691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 as much as you can on your own, but don't be afraid to ask for help if you feel your team is struggling.</a:t>
            </a:r>
            <a:endParaRPr sz="1200"/>
          </a:p>
        </p:txBody>
      </p:sp>
      <p:pic>
        <p:nvPicPr>
          <p:cNvPr id="2631" name="Google Shape;2631;p17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05243" y="16958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1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Jumping for JavaScript</a:t>
            </a:r>
            <a:endParaRPr/>
          </a:p>
        </p:txBody>
      </p:sp>
      <p:sp>
        <p:nvSpPr>
          <p:cNvPr id="2638" name="Google Shape;2638;p17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Fill in the Missing Code (Together)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45" name="Google Shape;2645;p1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2092" name="Google Shape;2092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93" name="Google Shape;2093;p12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24"/>
          <p:cNvSpPr txBox="1"/>
          <p:nvPr>
            <p:ph idx="1" type="subTitle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24"/>
          <p:cNvSpPr txBox="1"/>
          <p:nvPr>
            <p:ph idx="2" type="subTitle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2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2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06" name="Google Shape;21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25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2114" name="Google Shape;2114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15" name="Google Shape;2115;p12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26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2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2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2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are “things” (numbers, strings, Booleans, etc.).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26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2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2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2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4" name="Google Shape;2124;p126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{6D1338A7-9C8C-4A45-AD49-D32D5E13E604}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1" name="Google Shape;2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27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i="1"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